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2"/>
  </p:notesMasterIdLst>
  <p:handoutMasterIdLst>
    <p:handoutMasterId r:id="rId83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357" r:id="rId16"/>
    <p:sldId id="358" r:id="rId17"/>
    <p:sldId id="360" r:id="rId18"/>
    <p:sldId id="359" r:id="rId19"/>
    <p:sldId id="413" r:id="rId20"/>
    <p:sldId id="420" r:id="rId21"/>
    <p:sldId id="361" r:id="rId22"/>
    <p:sldId id="422" r:id="rId23"/>
    <p:sldId id="423" r:id="rId24"/>
    <p:sldId id="363" r:id="rId25"/>
    <p:sldId id="393" r:id="rId26"/>
    <p:sldId id="364" r:id="rId27"/>
    <p:sldId id="408" r:id="rId28"/>
    <p:sldId id="404" r:id="rId29"/>
    <p:sldId id="403" r:id="rId30"/>
    <p:sldId id="438" r:id="rId31"/>
    <p:sldId id="375" r:id="rId32"/>
    <p:sldId id="426" r:id="rId33"/>
    <p:sldId id="427" r:id="rId34"/>
    <p:sldId id="374" r:id="rId35"/>
    <p:sldId id="429" r:id="rId36"/>
    <p:sldId id="430" r:id="rId37"/>
    <p:sldId id="376" r:id="rId38"/>
    <p:sldId id="377" r:id="rId39"/>
    <p:sldId id="439" r:id="rId40"/>
    <p:sldId id="378" r:id="rId41"/>
    <p:sldId id="379" r:id="rId42"/>
    <p:sldId id="380" r:id="rId43"/>
    <p:sldId id="440" r:id="rId44"/>
    <p:sldId id="381" r:id="rId45"/>
    <p:sldId id="441" r:id="rId46"/>
    <p:sldId id="366" r:id="rId47"/>
    <p:sldId id="435" r:id="rId48"/>
    <p:sldId id="384" r:id="rId49"/>
    <p:sldId id="407" r:id="rId50"/>
    <p:sldId id="385" r:id="rId51"/>
    <p:sldId id="391" r:id="rId52"/>
    <p:sldId id="409" r:id="rId53"/>
    <p:sldId id="400" r:id="rId54"/>
    <p:sldId id="424" r:id="rId55"/>
    <p:sldId id="367" r:id="rId56"/>
    <p:sldId id="369" r:id="rId57"/>
    <p:sldId id="370" r:id="rId58"/>
    <p:sldId id="414" r:id="rId59"/>
    <p:sldId id="371" r:id="rId60"/>
    <p:sldId id="372" r:id="rId61"/>
    <p:sldId id="416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  <p:sldId id="382" r:id="rId8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3" autoAdjust="0"/>
    <p:restoredTop sz="94667"/>
  </p:normalViewPr>
  <p:slideViewPr>
    <p:cSldViewPr snapToGrid="0">
      <p:cViewPr varScale="1">
        <p:scale>
          <a:sx n="64" d="100"/>
          <a:sy n="64" d="100"/>
        </p:scale>
        <p:origin x="1244" y="56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9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 smtClean="0"/>
              <a:t>The term </a:t>
            </a:r>
            <a:r>
              <a:rPr lang="en-US" altLang="en-US" sz="2400" dirty="0"/>
              <a:t>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TVs 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 smtClean="0"/>
              <a:t>A more common definition: </a:t>
            </a:r>
            <a:r>
              <a:rPr lang="ja-JP" altLang="en-US" sz="2400" dirty="0" smtClean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 smtClean="0"/>
              <a:t>Everything </a:t>
            </a:r>
            <a:r>
              <a:rPr lang="en-US" altLang="ja-JP" sz="2400" dirty="0"/>
              <a:t>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</a:t>
            </a:r>
            <a:r>
              <a:rPr lang="en-US" altLang="ja-JP" sz="2400" dirty="0" smtClean="0"/>
              <a:t>OS, </a:t>
            </a:r>
            <a:r>
              <a:rPr lang="en-US" altLang="ja-JP" sz="2400" dirty="0"/>
              <a:t>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</a:t>
            </a:r>
            <a:r>
              <a:rPr lang="en-US" altLang="en-US" sz="2400" dirty="0" smtClean="0"/>
              <a:t>additional </a:t>
            </a:r>
            <a:r>
              <a:rPr lang="en-US" altLang="en-US" sz="2400" dirty="0"/>
              <a:t>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the CPU can execute concurrently</a:t>
            </a:r>
            <a:endParaRPr lang="en-US" altLang="en-US" sz="1000" dirty="0"/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</a:t>
            </a:r>
            <a:r>
              <a:rPr lang="en-US" altLang="en-US" sz="2400" dirty="0" smtClean="0"/>
              <a:t>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/>
              <a:t>CPU moves data from/to main memory to/from local buffers</a:t>
            </a:r>
            <a:endParaRPr lang="en-US" altLang="en-US" sz="1000" dirty="0"/>
          </a:p>
          <a:p>
            <a:r>
              <a:rPr lang="en-US" altLang="en-US" sz="2400" dirty="0"/>
              <a:t>I/O is from the device to local buffer of controller</a:t>
            </a:r>
            <a:endParaRPr lang="en-US" altLang="en-US" sz="1000" dirty="0"/>
          </a:p>
          <a:p>
            <a:r>
              <a:rPr lang="en-US" altLang="en-US" sz="2400" dirty="0"/>
              <a:t>Device controller informs CPU that it has finished its operation by causing an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 smtClean="0"/>
              <a:t>Modern </a:t>
            </a:r>
            <a:r>
              <a:rPr lang="en-US" altLang="en-US" sz="2400" dirty="0"/>
              <a:t>operating system is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interrupt-driven</a:t>
            </a:r>
            <a:endParaRPr lang="en-US" altLang="en-US" sz="2400" b="1" dirty="0">
              <a:solidFill>
                <a:srgbClr val="006699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6609234" cy="4192621"/>
          </a:xfrm>
        </p:spPr>
        <p:txBody>
          <a:bodyPr/>
          <a:lstStyle/>
          <a:p>
            <a:r>
              <a:rPr lang="en-US" altLang="en-US" sz="2400" dirty="0"/>
              <a:t>The </a:t>
            </a:r>
            <a:r>
              <a:rPr lang="en-US" altLang="en-US" sz="2400" dirty="0" smtClean="0"/>
              <a:t>OS preserves </a:t>
            </a:r>
            <a:r>
              <a:rPr lang="en-US" altLang="en-US" sz="2400" dirty="0"/>
              <a:t>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</a:t>
            </a:r>
            <a:r>
              <a:rPr lang="en-US" altLang="en-US" sz="2400" dirty="0" smtClean="0"/>
              <a:t>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</a:t>
            </a:r>
            <a:r>
              <a:rPr lang="en-US" altLang="en-US" sz="2400" dirty="0" smtClean="0"/>
              <a:t>system</a:t>
            </a:r>
            <a:endParaRPr lang="en-US" altLang="en-US" sz="2400" dirty="0"/>
          </a:p>
          <a:p>
            <a:r>
              <a:rPr lang="en-US" altLang="en-US" sz="2400" dirty="0"/>
              <a:t>Separate segments of code determine what action should be taken for each type of </a:t>
            </a:r>
            <a:r>
              <a:rPr lang="en-US" altLang="en-US" sz="2400" dirty="0" smtClean="0"/>
              <a:t>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Interrupt-drive 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 smtClean="0">
                <a:solidFill>
                  <a:schemeClr val="bg1">
                    <a:lumMod val="75000"/>
                  </a:schemeClr>
                </a:solidFill>
              </a:rPr>
              <a:t>Kernel 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 smtClean="0"/>
              <a:t>Free </a:t>
            </a:r>
            <a:r>
              <a:rPr lang="en-US" altLang="en-US" sz="2000" dirty="0"/>
              <a:t>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6618153" cy="43519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Asynchronous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 smtClean="0"/>
              <a:t>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no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 smtClean="0"/>
              <a:t>Asynchronous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</a:t>
            </a:r>
            <a:r>
              <a:rPr lang="en-US" altLang="en-US" sz="2400" dirty="0" smtClean="0"/>
              <a:t>the only </a:t>
            </a:r>
            <a:r>
              <a:rPr lang="en-US" altLang="en-US" sz="2400" dirty="0"/>
              <a:t>large storage media that the CPU can access directly</a:t>
            </a:r>
          </a:p>
          <a:p>
            <a:pPr lvl="1"/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Random 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4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in the form of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9455"/>
            <a:ext cx="6905398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 smtClean="0"/>
              <a:t>devices – </a:t>
            </a:r>
            <a:r>
              <a:rPr lang="en-US" altLang="en-US" sz="2000" dirty="0"/>
              <a:t>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</a:t>
            </a:r>
            <a:r>
              <a:rPr lang="en-US" altLang="en-US" sz="2400" dirty="0" smtClean="0"/>
              <a:t>system</a:t>
            </a:r>
          </a:p>
          <a:p>
            <a:pPr lvl="1"/>
            <a:r>
              <a:rPr lang="en-US" altLang="en-US" sz="2400" dirty="0" smtClean="0"/>
              <a:t>Main </a:t>
            </a:r>
            <a:r>
              <a:rPr lang="en-US" altLang="en-US" sz="2400" dirty="0"/>
              <a:t>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6813550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the one interrupt per byte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 smtClean="0">
                <a:solidFill>
                  <a:srgbClr val="006699"/>
                </a:solidFill>
                <a:latin typeface="+mj-lt"/>
              </a:rPr>
              <a:t>Operating System Operations</a:t>
            </a:r>
            <a:endParaRPr lang="en-US" altLang="en-US" sz="3200" b="1" dirty="0">
              <a:solidFill>
                <a:srgbClr val="00669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</a:t>
            </a:r>
            <a:r>
              <a:rPr lang="en-US" altLang="en-US" sz="2400" dirty="0" smtClean="0"/>
              <a:t>OS service </a:t>
            </a:r>
            <a:r>
              <a:rPr lang="en-US" altLang="en-US" sz="2400" dirty="0"/>
              <a:t>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</a:t>
            </a:r>
            <a:r>
              <a:rPr lang="en-US" altLang="en-US" sz="2400" dirty="0" smtClean="0"/>
              <a:t>OS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job 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</a:t>
            </a:r>
            <a:r>
              <a:rPr lang="en-US" altLang="en-US" sz="2400" dirty="0" smtClean="0"/>
              <a:t>systems – </a:t>
            </a:r>
            <a:r>
              <a:rPr lang="en-US" altLang="en-US" sz="2400" dirty="0"/>
              <a:t>the CPU 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don</a:t>
            </a:r>
            <a:r>
              <a:rPr lang="ja-JP" altLang="en-US" sz="2400" dirty="0">
                <a:sym typeface="Wingdings 3" panose="05040102010807070707" pitchFamily="18" charset="2"/>
              </a:rPr>
              <a:t>’</a:t>
            </a:r>
            <a:r>
              <a:rPr lang="en-US" altLang="ja-JP" sz="2400" dirty="0">
                <a:sym typeface="Wingdings 3" panose="05040102010807070707" pitchFamily="18" charset="2"/>
              </a:rPr>
              <a:t>t 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Provides ability to distinguish when system is running user code or kernel code.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user does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 smtClean="0"/>
              <a:t>OS set </a:t>
            </a:r>
            <a:r>
              <a:rPr lang="en-US" altLang="en-US" sz="2400" dirty="0"/>
              <a:t>the counter (privileged instruction)</a:t>
            </a:r>
          </a:p>
          <a:p>
            <a:pPr lvl="1"/>
            <a:r>
              <a:rPr lang="en-US" altLang="en-US" sz="2400" dirty="0"/>
              <a:t>When counter zero 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execution. </a:t>
            </a:r>
            <a:endParaRPr lang="en-US" altLang="en-US" sz="2400" dirty="0" smtClean="0"/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It </a:t>
            </a:r>
            <a:r>
              <a:rPr lang="en-US" altLang="en-US" sz="2400" dirty="0"/>
              <a:t>is a unit of work within the </a:t>
            </a:r>
            <a:r>
              <a:rPr lang="en-US" altLang="en-US" sz="2400" dirty="0" smtClean="0"/>
              <a:t>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Program </a:t>
            </a:r>
            <a:r>
              <a:rPr lang="en-US" altLang="en-US" sz="2400" dirty="0"/>
              <a:t>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 smtClean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r>
              <a:rPr lang="en-US" altLang="en-US" sz="2400" dirty="0" smtClean="0"/>
              <a:t>Single-threaded </a:t>
            </a:r>
            <a:r>
              <a:rPr lang="en-US" altLang="en-US" sz="2400" dirty="0"/>
              <a:t>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some user, some operating system 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is </a:t>
            </a:r>
            <a:r>
              <a:rPr lang="en-US" altLang="en-US" sz="2400" dirty="0" smtClean="0"/>
              <a:t>“</a:t>
            </a:r>
            <a:r>
              <a:rPr lang="en-US" altLang="en-US" sz="2400" u="sng" dirty="0" smtClean="0"/>
              <a:t>(fill </a:t>
            </a:r>
            <a:r>
              <a:rPr lang="en-US" altLang="en-US" sz="2400" u="sng" dirty="0"/>
              <a:t>in the </a:t>
            </a:r>
            <a:r>
              <a:rPr lang="en-US" altLang="en-US" sz="2400" u="sng" dirty="0" smtClean="0"/>
              <a:t>blanks)</a:t>
            </a:r>
            <a:r>
              <a:rPr lang="en-US" altLang="en-US" sz="2400" dirty="0" smtClean="0"/>
              <a:t>”</a:t>
            </a:r>
            <a:endParaRPr lang="en-US" altLang="en-US" sz="2400" dirty="0"/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/>
              <a:t>The operating system is 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To execute a program all (or part) of the instructions must be in memory</a:t>
            </a:r>
          </a:p>
          <a:p>
            <a:r>
              <a:rPr lang="en-US" altLang="en-US" sz="2000" dirty="0"/>
              <a:t>All  (or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does 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</a:t>
            </a:r>
            <a:r>
              <a:rPr lang="en-US" altLang="en-US" sz="2400" dirty="0" smtClean="0"/>
              <a:t>algorithms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 smtClean="0"/>
              <a:t>Storage management </a:t>
            </a:r>
            <a:r>
              <a:rPr lang="en-US" altLang="en-US" sz="2400" dirty="0"/>
              <a:t>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/>
              <a:t>Important 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/>
              <a:t>Information in use copied from slower to faster storage temporarily</a:t>
            </a:r>
            <a:endParaRPr lang="en-US" altLang="en-US" sz="1000" dirty="0"/>
          </a:p>
          <a:p>
            <a:r>
              <a:rPr lang="en-US" altLang="en-US" sz="2400" dirty="0"/>
              <a:t>Faster storage (cache) checked 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management 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 smtClean="0">
                <a:ea typeface="ＭＳ Ｐゴシック" charset="0"/>
                <a:cs typeface="ＭＳ Ｐゴシック" charset="0"/>
              </a:rPr>
              <a:t>Movement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  <a:endParaRPr lang="en-US" altLang="en-US" sz="2400" dirty="0" smtClean="0"/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buffering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data temporarily while it is being transferred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caching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parts of data in faster storage for performance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spooling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Chapter 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</a:t>
            </a:r>
            <a:r>
              <a:rPr lang="en-US" altLang="en-US" sz="2000" dirty="0" smtClean="0"/>
              <a:t>against </a:t>
            </a:r>
            <a:r>
              <a:rPr lang="en-US" altLang="en-US" sz="2000" dirty="0"/>
              <a:t>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</a:t>
            </a:r>
            <a:r>
              <a:rPr lang="en-US" altLang="en-US" sz="2000" dirty="0" smtClean="0"/>
              <a:t>OS to </a:t>
            </a:r>
            <a:r>
              <a:rPr lang="en-US" altLang="en-US" sz="2000" dirty="0"/>
              <a:t>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 also natively compiled </a:t>
            </a:r>
          </a:p>
          <a:p>
            <a:pPr lvl="1"/>
            <a:r>
              <a:rPr lang="en-US" altLang="en-US" sz="2000" dirty="0"/>
              <a:t>Consider VMware running WinXP guests, each running applications, all on native WinXP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</a:t>
            </a:r>
            <a:r>
              <a:rPr lang="en-US" altLang="en-US" sz="2000" dirty="0" smtClean="0"/>
              <a:t>manager</a:t>
            </a:r>
            <a:r>
              <a:rPr lang="en-US" altLang="en-US" sz="2000" dirty="0"/>
              <a:t>) provides virtualization services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specie task.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</a:t>
            </a:r>
            <a:r>
              <a:rPr lang="en-US" altLang="en-US" sz="2000" dirty="0" smtClean="0"/>
              <a:t>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the system resources are used to solve the computing problems of the users</a:t>
            </a:r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40306514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 smtClean="0"/>
              <a:t>Client-Server</a:t>
            </a:r>
            <a:endParaRPr lang="en-US" altLang="en-US" sz="2400" dirty="0"/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 smtClean="0"/>
              <a:t>All </a:t>
            </a:r>
            <a:r>
              <a:rPr lang="en-US" altLang="en-US" sz="2000" dirty="0"/>
              <a:t>nodes are considered peers</a:t>
            </a:r>
          </a:p>
          <a:p>
            <a:pPr lvl="1"/>
            <a:r>
              <a:rPr lang="en-US" altLang="en-US" sz="2000" dirty="0" smtClean="0"/>
              <a:t>Each acts </a:t>
            </a:r>
            <a:r>
              <a:rPr lang="en-US" altLang="en-US" sz="2000" dirty="0"/>
              <a:t>as client, </a:t>
            </a:r>
            <a:r>
              <a:rPr lang="en-US" altLang="en-US" sz="2000" dirty="0" smtClean="0"/>
              <a:t>server, </a:t>
            </a:r>
            <a:r>
              <a:rPr lang="en-US" altLang="en-US" sz="2000" dirty="0"/>
              <a:t>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it functionality.</a:t>
            </a:r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730" y="1212574"/>
            <a:ext cx="648032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1252538" y="3548063"/>
            <a:ext cx="6937375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</a:t>
            </a:r>
            <a:r>
              <a:rPr lang="en-US" altLang="en-US" sz="2400" dirty="0" smtClean="0"/>
              <a:t>considerably, </a:t>
            </a:r>
            <a:r>
              <a:rPr lang="en-US" altLang="en-US" sz="2400" dirty="0"/>
              <a:t>special purpose, limited purpose OS,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real-time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</a:t>
            </a:r>
            <a:r>
              <a:rPr lang="en-US" altLang="en-US" sz="2400" dirty="0" smtClean="0"/>
              <a:t>OSes</a:t>
            </a:r>
          </a:p>
          <a:p>
            <a:pPr lvl="1"/>
            <a:r>
              <a:rPr lang="en-US" altLang="en-US" sz="2400" dirty="0" smtClean="0"/>
              <a:t>Some </a:t>
            </a:r>
            <a:r>
              <a:rPr lang="en-US" altLang="en-US" sz="2400" dirty="0"/>
              <a:t>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</a:t>
            </a:r>
            <a:r>
              <a:rPr lang="en-US" altLang="en-US" sz="2000" dirty="0" smtClean="0">
                <a:solidFill>
                  <a:srgbClr val="663300"/>
                </a:solidFill>
              </a:rPr>
              <a:t>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 smtClean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 smtClean="0"/>
              <a:t>and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 smtClean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 smtClean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 smtClean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 smtClean="0">
                <a:solidFill>
                  <a:srgbClr val="000000"/>
                </a:solidFill>
              </a:rPr>
              <a:t>Virtualbox</a:t>
            </a:r>
            <a:r>
              <a:rPr lang="en-US" altLang="en-US" sz="2400" dirty="0" smtClean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 smtClean="0"/>
              <a:t>http://www.virtualbox.com) 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Used to run guest OS for exploration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providesa</a:t>
            </a:r>
            <a:r>
              <a:rPr kumimoji="0" lang="en-US" altLang="en-US" sz="1200" dirty="0">
                <a:latin typeface="Verdana" panose="020B0604030504040204" pitchFamily="34" charset="0"/>
              </a:rPr>
              <a:t> 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r>
              <a:rPr lang="en-US" altLang="en-US" sz="1800"/>
              <a:t/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But 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 smtClean="0"/>
              <a:t>OS is </a:t>
            </a: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</a:t>
            </a:r>
            <a:r>
              <a:rPr lang="en-US" altLang="en-US" sz="2400" dirty="0" smtClean="0"/>
              <a:t>programs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    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 smtClean="0"/>
              <a:t>Users of </a:t>
            </a:r>
            <a:r>
              <a:rPr lang="en-US" altLang="en-US" sz="2400" dirty="0" smtClean="0"/>
              <a:t>dedicated </a:t>
            </a:r>
            <a:r>
              <a:rPr lang="en-US" altLang="en-US" sz="2400" dirty="0" smtClean="0"/>
              <a:t>systems such as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 smtClean="0"/>
              <a:t> have dedicated resources but frequently use shared resources from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Mobile devices like smartphones and </a:t>
            </a:r>
            <a:r>
              <a:rPr lang="en-US" altLang="en-US" sz="2400" dirty="0" smtClean="0">
                <a:solidFill>
                  <a:srgbClr val="000000"/>
                </a:solidFill>
              </a:rPr>
              <a:t>tablets </a:t>
            </a:r>
            <a:r>
              <a:rPr lang="en-US" altLang="en-US" sz="2400" dirty="0" smtClean="0">
                <a:solidFill>
                  <a:srgbClr val="000000"/>
                </a:solidFill>
              </a:rPr>
              <a:t>are resource-poor, optimized for usability and battery life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Run primarily without user intervention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11781</TotalTime>
  <Words>3724</Words>
  <Application>Microsoft Office PowerPoint</Application>
  <PresentationFormat>如螢幕大小 (4:3)</PresentationFormat>
  <Paragraphs>525</Paragraphs>
  <Slides>80</Slides>
  <Notes>67</Notes>
  <HiddenSlides>1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80</vt:i4>
      </vt:variant>
    </vt:vector>
  </HeadingPairs>
  <TitlesOfParts>
    <vt:vector size="92" baseType="lpstr">
      <vt:lpstr>Monotype Sorts</vt:lpstr>
      <vt:lpstr>MS PGothic</vt:lpstr>
      <vt:lpstr>MS PGothic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Computer-System Operation</vt:lpstr>
      <vt:lpstr>Common Functions of Interrupts</vt:lpstr>
      <vt:lpstr>Interrupt Timeline</vt:lpstr>
      <vt:lpstr>Interrupt Handling</vt:lpstr>
      <vt:lpstr>Interrupt-drive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Multitasking (Timesharing)</vt:lpstr>
      <vt:lpstr>Memory Layout for Multiprogrammed System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PC Motherboard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  <vt:lpstr>Characteristics of Various Types of Storage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Chris Wang</cp:lastModifiedBy>
  <cp:revision>271</cp:revision>
  <cp:lastPrinted>2001-06-14T13:58:17Z</cp:lastPrinted>
  <dcterms:created xsi:type="dcterms:W3CDTF">2011-01-13T23:43:38Z</dcterms:created>
  <dcterms:modified xsi:type="dcterms:W3CDTF">2021-02-24T02:06:03Z</dcterms:modified>
</cp:coreProperties>
</file>

<file path=docProps/thumbnail.jpeg>
</file>